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odoni FLF Bold" charset="1" panose="02000803080000020003"/>
      <p:regular r:id="rId23"/>
    </p:embeddedFont>
    <p:embeddedFont>
      <p:font typeface="HK Grotesk Bold" charset="1" panose="00000800000000000000"/>
      <p:regular r:id="rId24"/>
    </p:embeddedFont>
    <p:embeddedFont>
      <p:font typeface="Bodoni FLF" charset="1" panose="02000606090000020003"/>
      <p:regular r:id="rId25"/>
    </p:embeddedFont>
    <p:embeddedFont>
      <p:font typeface="Times New Roman" charset="1" panose="02030502070405020303"/>
      <p:regular r:id="rId26"/>
    </p:embeddedFont>
    <p:embeddedFont>
      <p:font typeface="Times New Roman Bold" charset="1" panose="02030802070405020303"/>
      <p:regular r:id="rId27"/>
    </p:embeddedFont>
    <p:embeddedFont>
      <p:font typeface="Canva Sans Bold" charset="1" panose="020B0803030501040103"/>
      <p:regular r:id="rId28"/>
    </p:embeddedFont>
    <p:embeddedFont>
      <p:font typeface="Roboto Condensed Bold" charset="1" panose="02000000000000000000"/>
      <p:regular r:id="rId29"/>
    </p:embeddedFont>
    <p:embeddedFont>
      <p:font typeface="Roboto Condensed" charset="1" panose="02000000000000000000"/>
      <p:regular r:id="rId30"/>
    </p:embeddedFont>
    <p:embeddedFont>
      <p:font typeface="Glacial Indifference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3824229" y="-4195821"/>
            <a:ext cx="10287000" cy="18678643"/>
          </a:xfrm>
          <a:custGeom>
            <a:avLst/>
            <a:gdLst/>
            <a:ahLst/>
            <a:cxnLst/>
            <a:rect r="r" b="b" t="t" l="l"/>
            <a:pathLst>
              <a:path h="18678643" w="10287000">
                <a:moveTo>
                  <a:pt x="0" y="0"/>
                </a:moveTo>
                <a:lnTo>
                  <a:pt x="10287000" y="0"/>
                </a:lnTo>
                <a:lnTo>
                  <a:pt x="10287000" y="18678642"/>
                </a:lnTo>
                <a:lnTo>
                  <a:pt x="0" y="18678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345" t="0" r="-1434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4808" y="1303848"/>
            <a:ext cx="8547057" cy="1293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3"/>
              </a:lnSpc>
            </a:pPr>
            <a:r>
              <a:rPr lang="en-US" b="true" sz="8356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YOU KNOW 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06583" y="2898192"/>
            <a:ext cx="7228194" cy="990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8"/>
              </a:lnSpc>
            </a:pPr>
            <a:r>
              <a:rPr lang="en-US" b="true" sz="6388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WHAT IS THE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93001" y="1170498"/>
            <a:ext cx="775692" cy="1434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  <a:spcBef>
                <a:spcPct val="0"/>
              </a:spcBef>
            </a:pPr>
            <a:r>
              <a:rPr lang="en-US" b="true" sz="8399">
                <a:solidFill>
                  <a:srgbClr val="DAD7D2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67040"/>
            <a:ext cx="17440900" cy="2128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b="true" sz="7945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                    </a:t>
            </a:r>
            <a:r>
              <a:rPr lang="en-US" b="true" sz="7945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</a:t>
            </a:r>
          </a:p>
          <a:p>
            <a:pPr algn="ctr">
              <a:lnSpc>
                <a:spcPts val="7179"/>
              </a:lnSpc>
            </a:pPr>
            <a:r>
              <a:rPr lang="en-US" b="true" sz="6353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PROBLEM FACING </a:t>
            </a:r>
            <a:r>
              <a:rPr lang="en-US" b="true" sz="6353">
                <a:solidFill>
                  <a:srgbClr val="FFBD59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BANGLADESH</a:t>
            </a:r>
            <a:r>
              <a:rPr lang="en-US" b="true" sz="6353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TODAY?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00371" y="4380477"/>
            <a:ext cx="8751662" cy="130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3"/>
              </a:lnSpc>
            </a:pPr>
            <a:r>
              <a:rPr lang="en-US" b="true" sz="8525">
                <a:solidFill>
                  <a:srgbClr val="FF3131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MOST ALARMING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0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639" y="2237613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7"/>
                </a:lnTo>
                <a:lnTo>
                  <a:pt x="0" y="2905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27832" y="7937212"/>
            <a:ext cx="3209479" cy="56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paragraph text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047526" y="2237613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7"/>
                </a:lnTo>
                <a:lnTo>
                  <a:pt x="0" y="2905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56442" y="2575263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8"/>
                </a:lnTo>
                <a:lnTo>
                  <a:pt x="0" y="29058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49236" y="2575263"/>
            <a:ext cx="2715377" cy="2715377"/>
          </a:xfrm>
          <a:custGeom>
            <a:avLst/>
            <a:gdLst/>
            <a:ahLst/>
            <a:cxnLst/>
            <a:rect r="r" b="b" t="t" l="l"/>
            <a:pathLst>
              <a:path h="2715377" w="2715377">
                <a:moveTo>
                  <a:pt x="0" y="0"/>
                </a:moveTo>
                <a:lnTo>
                  <a:pt x="2715377" y="0"/>
                </a:lnTo>
                <a:lnTo>
                  <a:pt x="2715377" y="2715377"/>
                </a:lnTo>
                <a:lnTo>
                  <a:pt x="0" y="2715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05922" y="7205503"/>
            <a:ext cx="2502717" cy="2502717"/>
          </a:xfrm>
          <a:custGeom>
            <a:avLst/>
            <a:gdLst/>
            <a:ahLst/>
            <a:cxnLst/>
            <a:rect r="r" b="b" t="t" l="l"/>
            <a:pathLst>
              <a:path h="2502717" w="2502717">
                <a:moveTo>
                  <a:pt x="0" y="0"/>
                </a:moveTo>
                <a:lnTo>
                  <a:pt x="2502717" y="0"/>
                </a:lnTo>
                <a:lnTo>
                  <a:pt x="2502717" y="2502717"/>
                </a:lnTo>
                <a:lnTo>
                  <a:pt x="0" y="25027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629272" y="6823074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7"/>
                </a:lnTo>
                <a:lnTo>
                  <a:pt x="0" y="2905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78511" y="6823074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7"/>
                </a:lnTo>
                <a:lnTo>
                  <a:pt x="0" y="290588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639" y="6823074"/>
            <a:ext cx="2905887" cy="2905887"/>
          </a:xfrm>
          <a:custGeom>
            <a:avLst/>
            <a:gdLst/>
            <a:ahLst/>
            <a:cxnLst/>
            <a:rect r="r" b="b" t="t" l="l"/>
            <a:pathLst>
              <a:path h="2905887" w="2905887">
                <a:moveTo>
                  <a:pt x="0" y="0"/>
                </a:moveTo>
                <a:lnTo>
                  <a:pt x="2905887" y="0"/>
                </a:lnTo>
                <a:lnTo>
                  <a:pt x="2905887" y="2905887"/>
                </a:lnTo>
                <a:lnTo>
                  <a:pt x="0" y="290588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22427" y="3478084"/>
            <a:ext cx="1895985" cy="550123"/>
            <a:chOff x="0" y="0"/>
            <a:chExt cx="1585835" cy="460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85835" cy="460132"/>
            </a:xfrm>
            <a:custGeom>
              <a:avLst/>
              <a:gdLst/>
              <a:ahLst/>
              <a:cxnLst/>
              <a:rect r="r" b="b" t="t" l="l"/>
              <a:pathLst>
                <a:path h="460132" w="1585835">
                  <a:moveTo>
                    <a:pt x="1585835" y="230066"/>
                  </a:moveTo>
                  <a:lnTo>
                    <a:pt x="1179435" y="0"/>
                  </a:lnTo>
                  <a:lnTo>
                    <a:pt x="1179435" y="203200"/>
                  </a:lnTo>
                  <a:lnTo>
                    <a:pt x="0" y="203200"/>
                  </a:lnTo>
                  <a:lnTo>
                    <a:pt x="0" y="256932"/>
                  </a:lnTo>
                  <a:lnTo>
                    <a:pt x="1179435" y="256932"/>
                  </a:lnTo>
                  <a:lnTo>
                    <a:pt x="1179435" y="460132"/>
                  </a:lnTo>
                  <a:lnTo>
                    <a:pt x="1585835" y="230066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17475"/>
              <a:ext cx="1484235" cy="13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637310" y="77687"/>
            <a:ext cx="5154454" cy="139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sz="72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Pipleline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6236" y="3130623"/>
            <a:ext cx="393740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72714" y="2945383"/>
            <a:ext cx="455511" cy="1361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1"/>
              </a:lnSpc>
              <a:spcBef>
                <a:spcPct val="0"/>
              </a:spcBef>
            </a:pPr>
            <a:r>
              <a:rPr lang="en-US" sz="717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12515" y="3321134"/>
            <a:ext cx="393740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08440" y="3225879"/>
            <a:ext cx="393740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08440" y="7588882"/>
            <a:ext cx="393740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07919" y="7568944"/>
            <a:ext cx="393740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988359" y="7568944"/>
            <a:ext cx="635079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2043" y="7588882"/>
            <a:ext cx="635079" cy="117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79"/>
              </a:lnSpc>
              <a:spcBef>
                <a:spcPct val="0"/>
              </a:spcBef>
            </a:pPr>
            <a:r>
              <a:rPr lang="en-US" sz="619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982526" y="3368748"/>
            <a:ext cx="1895985" cy="550123"/>
            <a:chOff x="0" y="0"/>
            <a:chExt cx="1585835" cy="4601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85835" cy="460132"/>
            </a:xfrm>
            <a:custGeom>
              <a:avLst/>
              <a:gdLst/>
              <a:ahLst/>
              <a:cxnLst/>
              <a:rect r="r" b="b" t="t" l="l"/>
              <a:pathLst>
                <a:path h="460132" w="1585835">
                  <a:moveTo>
                    <a:pt x="1585835" y="230066"/>
                  </a:moveTo>
                  <a:lnTo>
                    <a:pt x="1179435" y="0"/>
                  </a:lnTo>
                  <a:lnTo>
                    <a:pt x="1179435" y="203200"/>
                  </a:lnTo>
                  <a:lnTo>
                    <a:pt x="0" y="203200"/>
                  </a:lnTo>
                  <a:lnTo>
                    <a:pt x="0" y="256932"/>
                  </a:lnTo>
                  <a:lnTo>
                    <a:pt x="1179435" y="256932"/>
                  </a:lnTo>
                  <a:lnTo>
                    <a:pt x="1179435" y="460132"/>
                  </a:lnTo>
                  <a:lnTo>
                    <a:pt x="1585835" y="230066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17475"/>
              <a:ext cx="1484235" cy="13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503482" y="3671971"/>
            <a:ext cx="1402440" cy="550123"/>
            <a:chOff x="0" y="0"/>
            <a:chExt cx="1173025" cy="46013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73025" cy="460132"/>
            </a:xfrm>
            <a:custGeom>
              <a:avLst/>
              <a:gdLst/>
              <a:ahLst/>
              <a:cxnLst/>
              <a:rect r="r" b="b" t="t" l="l"/>
              <a:pathLst>
                <a:path h="460132" w="1173025">
                  <a:moveTo>
                    <a:pt x="1173025" y="230066"/>
                  </a:moveTo>
                  <a:lnTo>
                    <a:pt x="766625" y="0"/>
                  </a:lnTo>
                  <a:lnTo>
                    <a:pt x="766625" y="203200"/>
                  </a:lnTo>
                  <a:lnTo>
                    <a:pt x="0" y="203200"/>
                  </a:lnTo>
                  <a:lnTo>
                    <a:pt x="0" y="256932"/>
                  </a:lnTo>
                  <a:lnTo>
                    <a:pt x="766625" y="256932"/>
                  </a:lnTo>
                  <a:lnTo>
                    <a:pt x="766625" y="460132"/>
                  </a:lnTo>
                  <a:lnTo>
                    <a:pt x="1173025" y="230066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17475"/>
              <a:ext cx="1071425" cy="139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5400000">
            <a:off x="15596495" y="5686800"/>
            <a:ext cx="1321170" cy="528852"/>
            <a:chOff x="0" y="0"/>
            <a:chExt cx="1105049" cy="44234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5049" cy="442341"/>
            </a:xfrm>
            <a:custGeom>
              <a:avLst/>
              <a:gdLst/>
              <a:ahLst/>
              <a:cxnLst/>
              <a:rect r="r" b="b" t="t" l="l"/>
              <a:pathLst>
                <a:path h="442341" w="1105049">
                  <a:moveTo>
                    <a:pt x="1105049" y="221170"/>
                  </a:moveTo>
                  <a:lnTo>
                    <a:pt x="698649" y="0"/>
                  </a:lnTo>
                  <a:lnTo>
                    <a:pt x="698649" y="203200"/>
                  </a:lnTo>
                  <a:lnTo>
                    <a:pt x="0" y="203200"/>
                  </a:lnTo>
                  <a:lnTo>
                    <a:pt x="0" y="239141"/>
                  </a:lnTo>
                  <a:lnTo>
                    <a:pt x="698649" y="239141"/>
                  </a:lnTo>
                  <a:lnTo>
                    <a:pt x="698649" y="442341"/>
                  </a:lnTo>
                  <a:lnTo>
                    <a:pt x="1105049" y="221170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17475"/>
              <a:ext cx="1003449" cy="121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10800000">
            <a:off x="2982526" y="8051512"/>
            <a:ext cx="1530181" cy="449011"/>
            <a:chOff x="0" y="0"/>
            <a:chExt cx="1585835" cy="4653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585835" cy="465342"/>
            </a:xfrm>
            <a:custGeom>
              <a:avLst/>
              <a:gdLst/>
              <a:ahLst/>
              <a:cxnLst/>
              <a:rect r="r" b="b" t="t" l="l"/>
              <a:pathLst>
                <a:path h="465342" w="1585835">
                  <a:moveTo>
                    <a:pt x="1585835" y="232671"/>
                  </a:moveTo>
                  <a:lnTo>
                    <a:pt x="1179435" y="0"/>
                  </a:lnTo>
                  <a:lnTo>
                    <a:pt x="1179435" y="203200"/>
                  </a:lnTo>
                  <a:lnTo>
                    <a:pt x="0" y="203200"/>
                  </a:lnTo>
                  <a:lnTo>
                    <a:pt x="0" y="262142"/>
                  </a:lnTo>
                  <a:lnTo>
                    <a:pt x="1179435" y="262142"/>
                  </a:lnTo>
                  <a:lnTo>
                    <a:pt x="1179435" y="465342"/>
                  </a:lnTo>
                  <a:lnTo>
                    <a:pt x="1585835" y="232671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117475"/>
              <a:ext cx="1484235" cy="144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10708103">
            <a:off x="7784398" y="8051512"/>
            <a:ext cx="1530181" cy="449011"/>
            <a:chOff x="0" y="0"/>
            <a:chExt cx="1585835" cy="46534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85835" cy="465342"/>
            </a:xfrm>
            <a:custGeom>
              <a:avLst/>
              <a:gdLst/>
              <a:ahLst/>
              <a:cxnLst/>
              <a:rect r="r" b="b" t="t" l="l"/>
              <a:pathLst>
                <a:path h="465342" w="1585835">
                  <a:moveTo>
                    <a:pt x="1585835" y="232671"/>
                  </a:moveTo>
                  <a:lnTo>
                    <a:pt x="1179435" y="0"/>
                  </a:lnTo>
                  <a:lnTo>
                    <a:pt x="1179435" y="203200"/>
                  </a:lnTo>
                  <a:lnTo>
                    <a:pt x="0" y="203200"/>
                  </a:lnTo>
                  <a:lnTo>
                    <a:pt x="0" y="262142"/>
                  </a:lnTo>
                  <a:lnTo>
                    <a:pt x="1179435" y="262142"/>
                  </a:lnTo>
                  <a:lnTo>
                    <a:pt x="1179435" y="465342"/>
                  </a:lnTo>
                  <a:lnTo>
                    <a:pt x="1585835" y="232671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117475"/>
              <a:ext cx="1484235" cy="144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10726867">
            <a:off x="12955450" y="8071450"/>
            <a:ext cx="1530181" cy="449011"/>
            <a:chOff x="0" y="0"/>
            <a:chExt cx="1585835" cy="4653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85835" cy="465342"/>
            </a:xfrm>
            <a:custGeom>
              <a:avLst/>
              <a:gdLst/>
              <a:ahLst/>
              <a:cxnLst/>
              <a:rect r="r" b="b" t="t" l="l"/>
              <a:pathLst>
                <a:path h="465342" w="1585835">
                  <a:moveTo>
                    <a:pt x="1585835" y="232671"/>
                  </a:moveTo>
                  <a:lnTo>
                    <a:pt x="1179435" y="0"/>
                  </a:lnTo>
                  <a:lnTo>
                    <a:pt x="1179435" y="203200"/>
                  </a:lnTo>
                  <a:lnTo>
                    <a:pt x="0" y="203200"/>
                  </a:lnTo>
                  <a:lnTo>
                    <a:pt x="0" y="262142"/>
                  </a:lnTo>
                  <a:lnTo>
                    <a:pt x="1179435" y="262142"/>
                  </a:lnTo>
                  <a:lnTo>
                    <a:pt x="1179435" y="465342"/>
                  </a:lnTo>
                  <a:lnTo>
                    <a:pt x="1585835" y="232671"/>
                  </a:lnTo>
                  <a:close/>
                </a:path>
              </a:pathLst>
            </a:custGeom>
            <a:solidFill>
              <a:srgbClr val="FAFCFB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117475"/>
              <a:ext cx="1484235" cy="144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487786" y="6218554"/>
            <a:ext cx="271867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571344" y="6128851"/>
            <a:ext cx="2131933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146325" y="6128851"/>
            <a:ext cx="187178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57892" y="6699249"/>
            <a:ext cx="2598777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386164" y="1589733"/>
            <a:ext cx="2723197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selection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421178" y="2020581"/>
            <a:ext cx="1702356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split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59939" y="1435320"/>
            <a:ext cx="274007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958664" y="1435320"/>
            <a:ext cx="3139321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preprosesing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45204" y="2745561"/>
            <a:ext cx="8042136" cy="6326838"/>
          </a:xfrm>
          <a:custGeom>
            <a:avLst/>
            <a:gdLst/>
            <a:ahLst/>
            <a:cxnLst/>
            <a:rect r="r" b="b" t="t" l="l"/>
            <a:pathLst>
              <a:path h="6326838" w="8042136">
                <a:moveTo>
                  <a:pt x="0" y="0"/>
                </a:moveTo>
                <a:lnTo>
                  <a:pt x="8042136" y="0"/>
                </a:lnTo>
                <a:lnTo>
                  <a:pt x="8042136" y="6326837"/>
                </a:lnTo>
                <a:lnTo>
                  <a:pt x="0" y="632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3" t="-476" r="-154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6504" y="2653503"/>
            <a:ext cx="8857857" cy="477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  <a:spcBef>
                <a:spcPct val="0"/>
              </a:spcBef>
            </a:pPr>
            <a:r>
              <a:rPr lang="en-US" sz="531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aim to solve a  classification problem with the help of SVM (support vector machine algorithm) using supervised learning.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5838" y="287719"/>
            <a:ext cx="1697873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Type Definition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9808" y="351237"/>
            <a:ext cx="9244525" cy="128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5"/>
              </a:lnSpc>
              <a:spcBef>
                <a:spcPct val="0"/>
              </a:spcBef>
            </a:pPr>
            <a:r>
              <a:rPr lang="en-US" sz="67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 of the Software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02451" y="2897851"/>
            <a:ext cx="2081274" cy="602933"/>
            <a:chOff x="0" y="0"/>
            <a:chExt cx="2775033" cy="803911"/>
          </a:xfrm>
        </p:grpSpPr>
        <p:sp>
          <p:nvSpPr>
            <p:cNvPr name="AutoShape 5" id="5"/>
            <p:cNvSpPr/>
            <p:nvPr/>
          </p:nvSpPr>
          <p:spPr>
            <a:xfrm>
              <a:off x="0" y="403894"/>
              <a:ext cx="275691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2377573" y="424347"/>
              <a:ext cx="367924" cy="36144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2377573" y="17801"/>
              <a:ext cx="379341" cy="38609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1352847" y="2703213"/>
            <a:ext cx="3106729" cy="1891227"/>
            <a:chOff x="0" y="0"/>
            <a:chExt cx="818233" cy="4981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8233" cy="498101"/>
            </a:xfrm>
            <a:custGeom>
              <a:avLst/>
              <a:gdLst/>
              <a:ahLst/>
              <a:cxnLst/>
              <a:rect r="r" b="b" t="t" l="l"/>
              <a:pathLst>
                <a:path h="498101" w="818233">
                  <a:moveTo>
                    <a:pt x="42364" y="0"/>
                  </a:moveTo>
                  <a:lnTo>
                    <a:pt x="775869" y="0"/>
                  </a:lnTo>
                  <a:cubicBezTo>
                    <a:pt x="787105" y="0"/>
                    <a:pt x="797880" y="4463"/>
                    <a:pt x="805825" y="12408"/>
                  </a:cubicBezTo>
                  <a:cubicBezTo>
                    <a:pt x="813770" y="20353"/>
                    <a:pt x="818233" y="31128"/>
                    <a:pt x="818233" y="42364"/>
                  </a:cubicBezTo>
                  <a:lnTo>
                    <a:pt x="818233" y="455737"/>
                  </a:lnTo>
                  <a:cubicBezTo>
                    <a:pt x="818233" y="479134"/>
                    <a:pt x="799266" y="498101"/>
                    <a:pt x="775869" y="498101"/>
                  </a:cubicBezTo>
                  <a:lnTo>
                    <a:pt x="42364" y="498101"/>
                  </a:lnTo>
                  <a:cubicBezTo>
                    <a:pt x="31128" y="498101"/>
                    <a:pt x="20353" y="493638"/>
                    <a:pt x="12408" y="485693"/>
                  </a:cubicBezTo>
                  <a:cubicBezTo>
                    <a:pt x="4463" y="477748"/>
                    <a:pt x="0" y="466973"/>
                    <a:pt x="0" y="455737"/>
                  </a:cubicBezTo>
                  <a:lnTo>
                    <a:pt x="0" y="42364"/>
                  </a:lnTo>
                  <a:cubicBezTo>
                    <a:pt x="0" y="31128"/>
                    <a:pt x="4463" y="20353"/>
                    <a:pt x="12408" y="12408"/>
                  </a:cubicBezTo>
                  <a:cubicBezTo>
                    <a:pt x="20353" y="4463"/>
                    <a:pt x="31128" y="0"/>
                    <a:pt x="42364" y="0"/>
                  </a:cubicBez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23825"/>
              <a:ext cx="818233" cy="621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46"/>
                </a:lnSpc>
              </a:pPr>
              <a:r>
                <a:rPr lang="en-US" sz="3104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Frontend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(takes input ecg)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890184" y="2703213"/>
            <a:ext cx="2724656" cy="2169509"/>
            <a:chOff x="0" y="0"/>
            <a:chExt cx="717605" cy="5713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17605" cy="571393"/>
            </a:xfrm>
            <a:custGeom>
              <a:avLst/>
              <a:gdLst/>
              <a:ahLst/>
              <a:cxnLst/>
              <a:rect r="r" b="b" t="t" l="l"/>
              <a:pathLst>
                <a:path h="571393" w="717605">
                  <a:moveTo>
                    <a:pt x="48304" y="0"/>
                  </a:moveTo>
                  <a:lnTo>
                    <a:pt x="669300" y="0"/>
                  </a:lnTo>
                  <a:cubicBezTo>
                    <a:pt x="682112" y="0"/>
                    <a:pt x="694398" y="5089"/>
                    <a:pt x="703457" y="14148"/>
                  </a:cubicBezTo>
                  <a:cubicBezTo>
                    <a:pt x="712516" y="23207"/>
                    <a:pt x="717605" y="35493"/>
                    <a:pt x="717605" y="48304"/>
                  </a:cubicBezTo>
                  <a:lnTo>
                    <a:pt x="717605" y="523089"/>
                  </a:lnTo>
                  <a:cubicBezTo>
                    <a:pt x="717605" y="535900"/>
                    <a:pt x="712516" y="548187"/>
                    <a:pt x="703457" y="557245"/>
                  </a:cubicBezTo>
                  <a:cubicBezTo>
                    <a:pt x="694398" y="566304"/>
                    <a:pt x="682112" y="571393"/>
                    <a:pt x="669300" y="571393"/>
                  </a:cubicBezTo>
                  <a:lnTo>
                    <a:pt x="48304" y="571393"/>
                  </a:lnTo>
                  <a:cubicBezTo>
                    <a:pt x="35493" y="571393"/>
                    <a:pt x="23207" y="566304"/>
                    <a:pt x="14148" y="557245"/>
                  </a:cubicBezTo>
                  <a:cubicBezTo>
                    <a:pt x="5089" y="548187"/>
                    <a:pt x="0" y="535900"/>
                    <a:pt x="0" y="523089"/>
                  </a:cubicBezTo>
                  <a:lnTo>
                    <a:pt x="0" y="48304"/>
                  </a:lnTo>
                  <a:cubicBezTo>
                    <a:pt x="0" y="35493"/>
                    <a:pt x="5089" y="23207"/>
                    <a:pt x="14148" y="14148"/>
                  </a:cubicBezTo>
                  <a:cubicBezTo>
                    <a:pt x="23207" y="5089"/>
                    <a:pt x="35493" y="0"/>
                    <a:pt x="48304" y="0"/>
                  </a:cubicBez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23825"/>
              <a:ext cx="717605" cy="695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Backend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(extracts the ecg features to pass to the model and returns text generated by LLM)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4602451" y="3500784"/>
            <a:ext cx="2081274" cy="602933"/>
            <a:chOff x="0" y="0"/>
            <a:chExt cx="2775033" cy="803911"/>
          </a:xfrm>
        </p:grpSpPr>
        <p:sp>
          <p:nvSpPr>
            <p:cNvPr name="AutoShape 15" id="15"/>
            <p:cNvSpPr/>
            <p:nvPr/>
          </p:nvSpPr>
          <p:spPr>
            <a:xfrm>
              <a:off x="0" y="403894"/>
              <a:ext cx="275691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377573" y="424347"/>
              <a:ext cx="367924" cy="36144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2377573" y="17801"/>
              <a:ext cx="379341" cy="38609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9824390" y="2897851"/>
            <a:ext cx="2081274" cy="602933"/>
            <a:chOff x="0" y="0"/>
            <a:chExt cx="2775033" cy="803911"/>
          </a:xfrm>
        </p:grpSpPr>
        <p:sp>
          <p:nvSpPr>
            <p:cNvPr name="AutoShape 19" id="19"/>
            <p:cNvSpPr/>
            <p:nvPr/>
          </p:nvSpPr>
          <p:spPr>
            <a:xfrm>
              <a:off x="0" y="403894"/>
              <a:ext cx="275691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0" id="20"/>
            <p:cNvSpPr/>
            <p:nvPr/>
          </p:nvSpPr>
          <p:spPr>
            <a:xfrm flipV="true">
              <a:off x="2377573" y="424347"/>
              <a:ext cx="367924" cy="36144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2377573" y="17801"/>
              <a:ext cx="379341" cy="38609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2115215" y="2505893"/>
            <a:ext cx="3516061" cy="1988534"/>
            <a:chOff x="0" y="0"/>
            <a:chExt cx="926041" cy="5237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26041" cy="523729"/>
            </a:xfrm>
            <a:custGeom>
              <a:avLst/>
              <a:gdLst/>
              <a:ahLst/>
              <a:cxnLst/>
              <a:rect r="r" b="b" t="t" l="l"/>
              <a:pathLst>
                <a:path h="523729" w="926041">
                  <a:moveTo>
                    <a:pt x="37432" y="0"/>
                  </a:moveTo>
                  <a:lnTo>
                    <a:pt x="888609" y="0"/>
                  </a:lnTo>
                  <a:cubicBezTo>
                    <a:pt x="909282" y="0"/>
                    <a:pt x="926041" y="16759"/>
                    <a:pt x="926041" y="37432"/>
                  </a:cubicBezTo>
                  <a:lnTo>
                    <a:pt x="926041" y="486297"/>
                  </a:lnTo>
                  <a:cubicBezTo>
                    <a:pt x="926041" y="506970"/>
                    <a:pt x="909282" y="523729"/>
                    <a:pt x="888609" y="523729"/>
                  </a:cubicBezTo>
                  <a:lnTo>
                    <a:pt x="37432" y="523729"/>
                  </a:lnTo>
                  <a:cubicBezTo>
                    <a:pt x="16759" y="523729"/>
                    <a:pt x="0" y="506970"/>
                    <a:pt x="0" y="486297"/>
                  </a:cubicBezTo>
                  <a:lnTo>
                    <a:pt x="0" y="37432"/>
                  </a:lnTo>
                  <a:cubicBezTo>
                    <a:pt x="0" y="16759"/>
                    <a:pt x="16759" y="0"/>
                    <a:pt x="37432" y="0"/>
                  </a:cubicBez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23825"/>
              <a:ext cx="926041" cy="647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Trained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ML-model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(processes features and generates a result)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3273491" y="5333611"/>
            <a:ext cx="2081274" cy="602933"/>
            <a:chOff x="0" y="0"/>
            <a:chExt cx="2775033" cy="803911"/>
          </a:xfrm>
        </p:grpSpPr>
        <p:sp>
          <p:nvSpPr>
            <p:cNvPr name="AutoShape 26" id="26"/>
            <p:cNvSpPr/>
            <p:nvPr/>
          </p:nvSpPr>
          <p:spPr>
            <a:xfrm>
              <a:off x="0" y="403894"/>
              <a:ext cx="2756914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 flipV="true">
              <a:off x="2377573" y="424347"/>
              <a:ext cx="367924" cy="361444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2377573" y="17801"/>
              <a:ext cx="379341" cy="38609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2334333" y="7001630"/>
            <a:ext cx="3824049" cy="1595142"/>
            <a:chOff x="0" y="0"/>
            <a:chExt cx="1007157" cy="42012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07157" cy="420120"/>
            </a:xfrm>
            <a:custGeom>
              <a:avLst/>
              <a:gdLst/>
              <a:ahLst/>
              <a:cxnLst/>
              <a:rect r="r" b="b" t="t" l="l"/>
              <a:pathLst>
                <a:path h="420120" w="1007157">
                  <a:moveTo>
                    <a:pt x="34417" y="0"/>
                  </a:moveTo>
                  <a:lnTo>
                    <a:pt x="972740" y="0"/>
                  </a:lnTo>
                  <a:cubicBezTo>
                    <a:pt x="991748" y="0"/>
                    <a:pt x="1007157" y="15409"/>
                    <a:pt x="1007157" y="34417"/>
                  </a:cubicBezTo>
                  <a:lnTo>
                    <a:pt x="1007157" y="385703"/>
                  </a:lnTo>
                  <a:cubicBezTo>
                    <a:pt x="1007157" y="404711"/>
                    <a:pt x="991748" y="420120"/>
                    <a:pt x="972740" y="420120"/>
                  </a:cubicBezTo>
                  <a:lnTo>
                    <a:pt x="34417" y="420120"/>
                  </a:lnTo>
                  <a:cubicBezTo>
                    <a:pt x="15409" y="420120"/>
                    <a:pt x="0" y="404711"/>
                    <a:pt x="0" y="385703"/>
                  </a:cubicBezTo>
                  <a:lnTo>
                    <a:pt x="0" y="34417"/>
                  </a:lnTo>
                  <a:cubicBezTo>
                    <a:pt x="0" y="15409"/>
                    <a:pt x="15409" y="0"/>
                    <a:pt x="34417" y="0"/>
                  </a:cubicBezTo>
                  <a:close/>
                </a:path>
              </a:pathLst>
            </a:custGeom>
            <a:solidFill>
              <a:srgbClr val="D4D4D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123825"/>
              <a:ext cx="1007157" cy="543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LLM model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(generates text based on the result and gives context)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-7920945">
            <a:off x="9406603" y="5347882"/>
            <a:ext cx="3274453" cy="523984"/>
            <a:chOff x="0" y="0"/>
            <a:chExt cx="4365937" cy="698646"/>
          </a:xfrm>
        </p:grpSpPr>
        <p:sp>
          <p:nvSpPr>
            <p:cNvPr name="AutoShape 33" id="33"/>
            <p:cNvSpPr/>
            <p:nvPr/>
          </p:nvSpPr>
          <p:spPr>
            <a:xfrm>
              <a:off x="0" y="351020"/>
              <a:ext cx="4353717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4" id="34"/>
            <p:cNvSpPr/>
            <p:nvPr/>
          </p:nvSpPr>
          <p:spPr>
            <a:xfrm flipV="true">
              <a:off x="3754661" y="368436"/>
              <a:ext cx="581025" cy="30776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5" id="35"/>
            <p:cNvSpPr/>
            <p:nvPr/>
          </p:nvSpPr>
          <p:spPr>
            <a:xfrm>
              <a:off x="3754661" y="22267"/>
              <a:ext cx="599056" cy="32875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92585" y="2124226"/>
            <a:ext cx="8189850" cy="7349340"/>
            <a:chOff x="0" y="0"/>
            <a:chExt cx="812800" cy="7293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729384"/>
            </a:xfrm>
            <a:custGeom>
              <a:avLst/>
              <a:gdLst/>
              <a:ahLst/>
              <a:cxnLst/>
              <a:rect r="r" b="b" t="t" l="l"/>
              <a:pathLst>
                <a:path h="729384" w="812800">
                  <a:moveTo>
                    <a:pt x="406400" y="729384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29384"/>
                  </a:lnTo>
                  <a:close/>
                </a:path>
              </a:pathLst>
            </a:custGeom>
            <a:solidFill>
              <a:srgbClr val="82959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33626"/>
              <a:ext cx="558800" cy="4243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28027" y="486277"/>
            <a:ext cx="4954459" cy="97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3"/>
              </a:lnSpc>
              <a:spcBef>
                <a:spcPct val="0"/>
              </a:spcBef>
            </a:pPr>
            <a:r>
              <a:rPr lang="en-US" sz="5166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Technology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4864911" y="3059850"/>
            <a:ext cx="7245196" cy="6323355"/>
            <a:chOff x="0" y="0"/>
            <a:chExt cx="812800" cy="7093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09383"/>
            </a:xfrm>
            <a:custGeom>
              <a:avLst/>
              <a:gdLst/>
              <a:ahLst/>
              <a:cxnLst/>
              <a:rect r="r" b="b" t="t" l="l"/>
              <a:pathLst>
                <a:path h="709383" w="812800">
                  <a:moveTo>
                    <a:pt x="406400" y="709383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09383"/>
                  </a:ln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-35055"/>
              <a:ext cx="558800" cy="4150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94414" y="3902330"/>
            <a:ext cx="6228424" cy="5449871"/>
            <a:chOff x="0" y="0"/>
            <a:chExt cx="812800" cy="711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978EE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27000" y="-349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028859" y="4940555"/>
            <a:ext cx="5077314" cy="4442650"/>
            <a:chOff x="0" y="0"/>
            <a:chExt cx="812800" cy="711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9086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27000" y="-349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445971" y="5771532"/>
            <a:ext cx="4151428" cy="3702035"/>
            <a:chOff x="0" y="0"/>
            <a:chExt cx="812800" cy="7248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724814"/>
            </a:xfrm>
            <a:custGeom>
              <a:avLst/>
              <a:gdLst/>
              <a:ahLst/>
              <a:cxnLst/>
              <a:rect r="r" b="b" t="t" l="l"/>
              <a:pathLst>
                <a:path h="724814" w="812800">
                  <a:moveTo>
                    <a:pt x="406400" y="724814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24814"/>
                  </a:lnTo>
                  <a:close/>
                </a:path>
              </a:pathLst>
            </a:custGeom>
            <a:solidFill>
              <a:srgbClr val="D7C9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27000" y="-33953"/>
              <a:ext cx="558800" cy="4222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90062" y="6504749"/>
            <a:ext cx="3289664" cy="2878456"/>
            <a:chOff x="0" y="0"/>
            <a:chExt cx="812800" cy="7112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A8B14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34925"/>
              <a:ext cx="558800" cy="415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322269" y="7322449"/>
            <a:ext cx="2423679" cy="2151117"/>
            <a:chOff x="0" y="0"/>
            <a:chExt cx="812800" cy="72139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721394"/>
            </a:xfrm>
            <a:custGeom>
              <a:avLst/>
              <a:gdLst/>
              <a:ahLst/>
              <a:cxnLst/>
              <a:rect r="r" b="b" t="t" l="l"/>
              <a:pathLst>
                <a:path h="721394" w="812800">
                  <a:moveTo>
                    <a:pt x="406400" y="721394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21394"/>
                  </a:lnTo>
                  <a:close/>
                </a:path>
              </a:pathLst>
            </a:custGeom>
            <a:solidFill>
              <a:srgbClr val="0C7A6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27000" y="-34197"/>
              <a:ext cx="558800" cy="4206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407044" y="2373791"/>
            <a:ext cx="8049448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collection: Python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07044" y="3297811"/>
            <a:ext cx="8049448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processing: pandas,Numpy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633842" y="3879361"/>
            <a:ext cx="5595853" cy="10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Training: SciKit-Learn, TensorFlow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547447" y="5019675"/>
            <a:ext cx="8049448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Backend: python, Dart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153884" y="5882415"/>
            <a:ext cx="4836572" cy="52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7"/>
              </a:lnSpc>
              <a:spcBef>
                <a:spcPct val="0"/>
              </a:spcBef>
            </a:pPr>
            <a:r>
              <a:rPr lang="en-US" sz="274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Frontend: Flutter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22350" y="7546953"/>
            <a:ext cx="1654759" cy="66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8"/>
              </a:lnSpc>
              <a:spcBef>
                <a:spcPct val="0"/>
              </a:spcBef>
            </a:pPr>
            <a:r>
              <a:rPr lang="en-US" sz="184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Deployment:AAWS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221001" y="6693311"/>
            <a:ext cx="2857457" cy="522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1"/>
              </a:lnSpc>
              <a:spcBef>
                <a:spcPct val="0"/>
              </a:spcBef>
            </a:pPr>
            <a:r>
              <a:rPr lang="en-US" sz="271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Database: SQLite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208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14350" y="1528986"/>
          <a:ext cx="17259300" cy="10306050"/>
        </p:xfrm>
        <a:graphic>
          <a:graphicData uri="http://schemas.openxmlformats.org/drawingml/2006/table">
            <a:tbl>
              <a:tblPr/>
              <a:tblGrid>
                <a:gridCol w="6695268"/>
                <a:gridCol w="1196730"/>
                <a:gridCol w="1028579"/>
                <a:gridCol w="1078499"/>
                <a:gridCol w="1082178"/>
                <a:gridCol w="1082178"/>
                <a:gridCol w="1053539"/>
                <a:gridCol w="1024901"/>
                <a:gridCol w="1024901"/>
                <a:gridCol w="996263"/>
                <a:gridCol w="996263"/>
              </a:tblGrid>
              <a:tr h="13480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339"/>
                        </a:lnSpc>
                        <a:defRPr/>
                      </a:pPr>
                      <a:r>
                        <a:rPr lang="en-US" sz="30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Objectives/Terms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Week5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week10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Data collection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 b="true">
                          <a:solidFill>
                            <a:srgbClr val="FFFFFF"/>
                          </a:solidFill>
                          <a:latin typeface="Roboto Condensed Bold"/>
                          <a:ea typeface="Roboto Condensed Bold"/>
                          <a:cs typeface="Roboto Condensed Bold"/>
                          <a:sym typeface="Roboto Condensed Bold"/>
                        </a:rPr>
                        <a:t>EDA &amp; 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82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pipeline setup and model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3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Running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2735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Result Evalution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9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Finetune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647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Deployment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4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Writting 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67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7653397" y="71933"/>
            <a:ext cx="2981206" cy="954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1"/>
              </a:lnSpc>
              <a:spcBef>
                <a:spcPct val="0"/>
              </a:spcBef>
            </a:pPr>
            <a:r>
              <a:rPr lang="en-US" b="true" sz="5551" spc="-222">
                <a:solidFill>
                  <a:srgbClr val="FFFFFF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Gantt chart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167789" y="2971800"/>
            <a:ext cx="3290661" cy="630918"/>
            <a:chOff x="0" y="0"/>
            <a:chExt cx="1458897" cy="2797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58897" cy="279714"/>
            </a:xfrm>
            <a:custGeom>
              <a:avLst/>
              <a:gdLst/>
              <a:ahLst/>
              <a:cxnLst/>
              <a:rect r="r" b="b" t="t" l="l"/>
              <a:pathLst>
                <a:path h="279714" w="1458897">
                  <a:moveTo>
                    <a:pt x="1255697" y="0"/>
                  </a:moveTo>
                  <a:cubicBezTo>
                    <a:pt x="1367922" y="0"/>
                    <a:pt x="1458897" y="62616"/>
                    <a:pt x="1458897" y="139857"/>
                  </a:cubicBezTo>
                  <a:cubicBezTo>
                    <a:pt x="1458897" y="217098"/>
                    <a:pt x="1367922" y="279714"/>
                    <a:pt x="1255697" y="279714"/>
                  </a:cubicBezTo>
                  <a:lnTo>
                    <a:pt x="203200" y="279714"/>
                  </a:lnTo>
                  <a:cubicBezTo>
                    <a:pt x="90976" y="279714"/>
                    <a:pt x="0" y="217098"/>
                    <a:pt x="0" y="139857"/>
                  </a:cubicBezTo>
                  <a:cubicBezTo>
                    <a:pt x="0" y="6261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856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458897" cy="317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167789" y="3971925"/>
            <a:ext cx="3290661" cy="571500"/>
            <a:chOff x="0" y="0"/>
            <a:chExt cx="866676" cy="1505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6676" cy="150519"/>
            </a:xfrm>
            <a:custGeom>
              <a:avLst/>
              <a:gdLst/>
              <a:ahLst/>
              <a:cxnLst/>
              <a:rect r="r" b="b" t="t" l="l"/>
              <a:pathLst>
                <a:path h="150519" w="866676">
                  <a:moveTo>
                    <a:pt x="663476" y="0"/>
                  </a:moveTo>
                  <a:cubicBezTo>
                    <a:pt x="775700" y="0"/>
                    <a:pt x="866676" y="33695"/>
                    <a:pt x="866676" y="75259"/>
                  </a:cubicBezTo>
                  <a:cubicBezTo>
                    <a:pt x="866676" y="116824"/>
                    <a:pt x="775700" y="150519"/>
                    <a:pt x="663476" y="150519"/>
                  </a:cubicBezTo>
                  <a:lnTo>
                    <a:pt x="203200" y="150519"/>
                  </a:lnTo>
                  <a:cubicBezTo>
                    <a:pt x="90976" y="150519"/>
                    <a:pt x="0" y="116824"/>
                    <a:pt x="0" y="75259"/>
                  </a:cubicBezTo>
                  <a:cubicBezTo>
                    <a:pt x="0" y="3369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C9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66676" cy="18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34286" y="4843462"/>
            <a:ext cx="3086100" cy="600075"/>
            <a:chOff x="0" y="0"/>
            <a:chExt cx="812800" cy="15804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158044"/>
            </a:xfrm>
            <a:custGeom>
              <a:avLst/>
              <a:gdLst/>
              <a:ahLst/>
              <a:cxnLst/>
              <a:rect r="r" b="b" t="t" l="l"/>
              <a:pathLst>
                <a:path h="158044" w="812800">
                  <a:moveTo>
                    <a:pt x="609600" y="0"/>
                  </a:moveTo>
                  <a:cubicBezTo>
                    <a:pt x="721824" y="0"/>
                    <a:pt x="812800" y="35379"/>
                    <a:pt x="812800" y="79022"/>
                  </a:cubicBezTo>
                  <a:cubicBezTo>
                    <a:pt x="812800" y="122665"/>
                    <a:pt x="721824" y="158044"/>
                    <a:pt x="609600" y="158044"/>
                  </a:cubicBezTo>
                  <a:lnTo>
                    <a:pt x="203200" y="158044"/>
                  </a:lnTo>
                  <a:cubicBezTo>
                    <a:pt x="90976" y="158044"/>
                    <a:pt x="0" y="122665"/>
                    <a:pt x="0" y="79022"/>
                  </a:cubicBezTo>
                  <a:cubicBezTo>
                    <a:pt x="0" y="353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856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9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458450" y="5715000"/>
            <a:ext cx="3200400" cy="600075"/>
            <a:chOff x="0" y="0"/>
            <a:chExt cx="842904" cy="1580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42904" cy="158044"/>
            </a:xfrm>
            <a:custGeom>
              <a:avLst/>
              <a:gdLst/>
              <a:ahLst/>
              <a:cxnLst/>
              <a:rect r="r" b="b" t="t" l="l"/>
              <a:pathLst>
                <a:path h="158044" w="842904">
                  <a:moveTo>
                    <a:pt x="639704" y="0"/>
                  </a:moveTo>
                  <a:cubicBezTo>
                    <a:pt x="751928" y="0"/>
                    <a:pt x="842904" y="35379"/>
                    <a:pt x="842904" y="79022"/>
                  </a:cubicBezTo>
                  <a:cubicBezTo>
                    <a:pt x="842904" y="122665"/>
                    <a:pt x="751928" y="158044"/>
                    <a:pt x="639704" y="158044"/>
                  </a:cubicBezTo>
                  <a:lnTo>
                    <a:pt x="203200" y="158044"/>
                  </a:lnTo>
                  <a:cubicBezTo>
                    <a:pt x="90976" y="158044"/>
                    <a:pt x="0" y="122665"/>
                    <a:pt x="0" y="79022"/>
                  </a:cubicBezTo>
                  <a:cubicBezTo>
                    <a:pt x="0" y="3537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C9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42904" cy="196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15725" y="6639149"/>
            <a:ext cx="2343150" cy="581025"/>
            <a:chOff x="0" y="0"/>
            <a:chExt cx="617126" cy="15302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7126" cy="153027"/>
            </a:xfrm>
            <a:custGeom>
              <a:avLst/>
              <a:gdLst/>
              <a:ahLst/>
              <a:cxnLst/>
              <a:rect r="r" b="b" t="t" l="l"/>
              <a:pathLst>
                <a:path h="153027" w="617126">
                  <a:moveTo>
                    <a:pt x="413926" y="0"/>
                  </a:moveTo>
                  <a:cubicBezTo>
                    <a:pt x="526150" y="0"/>
                    <a:pt x="617126" y="34256"/>
                    <a:pt x="617126" y="76514"/>
                  </a:cubicBezTo>
                  <a:cubicBezTo>
                    <a:pt x="617126" y="118771"/>
                    <a:pt x="526150" y="153027"/>
                    <a:pt x="413926" y="153027"/>
                  </a:cubicBezTo>
                  <a:lnTo>
                    <a:pt x="203200" y="153027"/>
                  </a:lnTo>
                  <a:cubicBezTo>
                    <a:pt x="90976" y="153027"/>
                    <a:pt x="0" y="118771"/>
                    <a:pt x="0" y="76514"/>
                  </a:cubicBezTo>
                  <a:cubicBezTo>
                    <a:pt x="0" y="3425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856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17126" cy="1911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687300" y="7220174"/>
            <a:ext cx="2085975" cy="638175"/>
            <a:chOff x="0" y="0"/>
            <a:chExt cx="549393" cy="1680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393" cy="168079"/>
            </a:xfrm>
            <a:custGeom>
              <a:avLst/>
              <a:gdLst/>
              <a:ahLst/>
              <a:cxnLst/>
              <a:rect r="r" b="b" t="t" l="l"/>
              <a:pathLst>
                <a:path h="168079" w="549393">
                  <a:moveTo>
                    <a:pt x="346193" y="0"/>
                  </a:moveTo>
                  <a:cubicBezTo>
                    <a:pt x="458417" y="0"/>
                    <a:pt x="549393" y="37626"/>
                    <a:pt x="549393" y="84040"/>
                  </a:cubicBezTo>
                  <a:cubicBezTo>
                    <a:pt x="549393" y="130453"/>
                    <a:pt x="458417" y="168079"/>
                    <a:pt x="346193" y="168079"/>
                  </a:cubicBezTo>
                  <a:lnTo>
                    <a:pt x="203200" y="168079"/>
                  </a:lnTo>
                  <a:cubicBezTo>
                    <a:pt x="90976" y="168079"/>
                    <a:pt x="0" y="130453"/>
                    <a:pt x="0" y="84040"/>
                  </a:cubicBezTo>
                  <a:cubicBezTo>
                    <a:pt x="0" y="3762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C9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549393" cy="206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658850" y="8506049"/>
            <a:ext cx="3171825" cy="681037"/>
            <a:chOff x="0" y="0"/>
            <a:chExt cx="835378" cy="179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5378" cy="179368"/>
            </a:xfrm>
            <a:custGeom>
              <a:avLst/>
              <a:gdLst/>
              <a:ahLst/>
              <a:cxnLst/>
              <a:rect r="r" b="b" t="t" l="l"/>
              <a:pathLst>
                <a:path h="179368" w="835378">
                  <a:moveTo>
                    <a:pt x="632178" y="0"/>
                  </a:moveTo>
                  <a:cubicBezTo>
                    <a:pt x="744402" y="0"/>
                    <a:pt x="835378" y="40153"/>
                    <a:pt x="835378" y="89684"/>
                  </a:cubicBezTo>
                  <a:cubicBezTo>
                    <a:pt x="835378" y="139215"/>
                    <a:pt x="744402" y="179368"/>
                    <a:pt x="632178" y="179368"/>
                  </a:cubicBezTo>
                  <a:lnTo>
                    <a:pt x="203200" y="179368"/>
                  </a:lnTo>
                  <a:cubicBezTo>
                    <a:pt x="90976" y="179368"/>
                    <a:pt x="0" y="139215"/>
                    <a:pt x="0" y="89684"/>
                  </a:cubicBezTo>
                  <a:cubicBezTo>
                    <a:pt x="0" y="4015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8856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35378" cy="217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5716250" y="9454685"/>
            <a:ext cx="2057400" cy="585564"/>
            <a:chOff x="0" y="0"/>
            <a:chExt cx="541867" cy="15422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41867" cy="154223"/>
            </a:xfrm>
            <a:custGeom>
              <a:avLst/>
              <a:gdLst/>
              <a:ahLst/>
              <a:cxnLst/>
              <a:rect r="r" b="b" t="t" l="l"/>
              <a:pathLst>
                <a:path h="154223" w="541867">
                  <a:moveTo>
                    <a:pt x="338667" y="0"/>
                  </a:moveTo>
                  <a:cubicBezTo>
                    <a:pt x="450891" y="0"/>
                    <a:pt x="541867" y="34524"/>
                    <a:pt x="541867" y="77111"/>
                  </a:cubicBezTo>
                  <a:cubicBezTo>
                    <a:pt x="541867" y="119699"/>
                    <a:pt x="450891" y="154223"/>
                    <a:pt x="338667" y="154223"/>
                  </a:cubicBezTo>
                  <a:lnTo>
                    <a:pt x="203200" y="154223"/>
                  </a:lnTo>
                  <a:cubicBezTo>
                    <a:pt x="90976" y="154223"/>
                    <a:pt x="0" y="119699"/>
                    <a:pt x="0" y="77111"/>
                  </a:cubicBezTo>
                  <a:cubicBezTo>
                    <a:pt x="0" y="345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EC9B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541867" cy="1923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7701" y="2155162"/>
            <a:ext cx="3564730" cy="4877325"/>
          </a:xfrm>
          <a:custGeom>
            <a:avLst/>
            <a:gdLst/>
            <a:ahLst/>
            <a:cxnLst/>
            <a:rect r="r" b="b" t="t" l="l"/>
            <a:pathLst>
              <a:path h="4877325" w="3564730">
                <a:moveTo>
                  <a:pt x="0" y="0"/>
                </a:moveTo>
                <a:lnTo>
                  <a:pt x="3564731" y="0"/>
                </a:lnTo>
                <a:lnTo>
                  <a:pt x="3564731" y="4877325"/>
                </a:lnTo>
                <a:lnTo>
                  <a:pt x="0" y="487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601187" y="2155162"/>
            <a:ext cx="3678897" cy="4877325"/>
          </a:xfrm>
          <a:custGeom>
            <a:avLst/>
            <a:gdLst/>
            <a:ahLst/>
            <a:cxnLst/>
            <a:rect r="r" b="b" t="t" l="l"/>
            <a:pathLst>
              <a:path h="4877325" w="3678897">
                <a:moveTo>
                  <a:pt x="0" y="0"/>
                </a:moveTo>
                <a:lnTo>
                  <a:pt x="3678896" y="0"/>
                </a:lnTo>
                <a:lnTo>
                  <a:pt x="3678896" y="4877325"/>
                </a:lnTo>
                <a:lnTo>
                  <a:pt x="0" y="48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62860" y="486277"/>
            <a:ext cx="3084793" cy="97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3"/>
              </a:lnSpc>
              <a:spcBef>
                <a:spcPct val="0"/>
              </a:spcBef>
            </a:pPr>
            <a:r>
              <a:rPr lang="en-US" sz="5166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Inspiration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344055"/>
            <a:ext cx="5934690" cy="298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2"/>
              </a:lnSpc>
              <a:spcBef>
                <a:spcPct val="0"/>
              </a:spcBef>
            </a:pPr>
            <a:r>
              <a:rPr lang="en-US" sz="1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U. Khan, S. Aziz, J. M. Ch., A. Shahjehan, A. Imtiaz and A. Waseem, "Detecti</a:t>
            </a:r>
            <a:r>
              <a:rPr lang="en-US" sz="196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of Acute Coronary Syndrome using Electrocardiogram Signal Analysis," 2020 International Conference on Electrical, Communication, and Computer Engineering (ICECCE), Istanbul, Turkey, 2020, pp. 1-6, doi: 10.1109/ICECCE49384.2020.9179337. </a:t>
            </a:r>
          </a:p>
          <a:p>
            <a:pPr algn="ctr">
              <a:lnSpc>
                <a:spcPts val="2192"/>
              </a:lnSpc>
              <a:spcBef>
                <a:spcPct val="0"/>
              </a:spcBef>
            </a:pPr>
          </a:p>
          <a:p>
            <a:pPr algn="ctr">
              <a:lnSpc>
                <a:spcPts val="21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90996" y="7334530"/>
            <a:ext cx="5163781" cy="195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2"/>
              </a:lnSpc>
              <a:spcBef>
                <a:spcPct val="0"/>
              </a:spcBef>
            </a:pPr>
            <a:r>
              <a:rPr lang="en-US" sz="21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</a:t>
            </a:r>
            <a:r>
              <a:rPr lang="en-US" sz="218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oemsuk, Atitaya &amp; Abolghasemi, Vahid. (2024). Coronary Artery Disease Classification Using One-dimensional Convolutional Neural Network. 10.48550/arXiv.2406.16895.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6544" y="1255006"/>
            <a:ext cx="8145081" cy="1005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4"/>
              </a:lnSpc>
              <a:spcBef>
                <a:spcPct val="0"/>
              </a:spcBef>
            </a:pPr>
            <a:r>
              <a:rPr lang="en-US" sz="52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makes our app special?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63667" y="2718423"/>
            <a:ext cx="14216724" cy="4738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21122" indent="-710561" lvl="1">
              <a:lnSpc>
                <a:spcPts val="9215"/>
              </a:lnSpc>
              <a:buFont typeface="Arial"/>
              <a:buChar char="•"/>
            </a:pPr>
            <a:r>
              <a:rPr lang="en-US" sz="65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Edge Computing</a:t>
            </a:r>
          </a:p>
          <a:p>
            <a:pPr algn="l" marL="1421122" indent="-710561" lvl="1">
              <a:lnSpc>
                <a:spcPts val="9215"/>
              </a:lnSpc>
              <a:buFont typeface="Arial"/>
              <a:buChar char="•"/>
            </a:pPr>
            <a:r>
              <a:rPr lang="en-US" sz="65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Explainable AI usage</a:t>
            </a:r>
          </a:p>
          <a:p>
            <a:pPr algn="l" marL="1421122" indent="-710561" lvl="1">
              <a:lnSpc>
                <a:spcPts val="9215"/>
              </a:lnSpc>
              <a:buFont typeface="Arial"/>
              <a:buChar char="•"/>
            </a:pPr>
            <a:r>
              <a:rPr lang="en-US" sz="658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the user understand their heart condition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38336" y="-3273956"/>
            <a:ext cx="9611327" cy="13560956"/>
          </a:xfrm>
          <a:custGeom>
            <a:avLst/>
            <a:gdLst/>
            <a:ahLst/>
            <a:cxnLst/>
            <a:rect r="r" b="b" t="t" l="l"/>
            <a:pathLst>
              <a:path h="13560956" w="9611327">
                <a:moveTo>
                  <a:pt x="0" y="0"/>
                </a:moveTo>
                <a:lnTo>
                  <a:pt x="9611328" y="0"/>
                </a:lnTo>
                <a:lnTo>
                  <a:pt x="9611328" y="13560956"/>
                </a:lnTo>
                <a:lnTo>
                  <a:pt x="0" y="1356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51632" y="4171798"/>
            <a:ext cx="8984736" cy="145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0006">
                <a:solidFill>
                  <a:srgbClr val="FFFF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23168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470506" y="758580"/>
            <a:ext cx="8229600" cy="8229600"/>
            <a:chOff x="0" y="0"/>
            <a:chExt cx="14840029" cy="148400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35270" t="0" r="-3527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54381" y="3579350"/>
            <a:ext cx="8554559" cy="246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51"/>
              </a:lnSpc>
            </a:pPr>
            <a:r>
              <a:rPr lang="en-US" sz="4607">
                <a:solidFill>
                  <a:srgbClr val="FFFFFF"/>
                </a:solidFill>
                <a:latin typeface="Bodoni FLF"/>
                <a:ea typeface="Bodoni FLF"/>
                <a:cs typeface="Bodoni FLF"/>
                <a:sym typeface="Bodoni FLF"/>
              </a:rPr>
              <a:t>In Bangladesh, the doctor-to-population ratio is approximately 1 doctor for every </a:t>
            </a:r>
            <a:r>
              <a:rPr lang="en-US" sz="4607" b="true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1,847 </a:t>
            </a:r>
            <a:r>
              <a:rPr lang="en-US" sz="4607">
                <a:solidFill>
                  <a:srgbClr val="FFFFFF"/>
                </a:solidFill>
                <a:latin typeface="Bodoni FLF"/>
                <a:ea typeface="Bodoni FLF"/>
                <a:cs typeface="Bodoni FLF"/>
                <a:sym typeface="Bodoni FLF"/>
              </a:rPr>
              <a:t>people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93723" y="-247380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5"/>
                </a:lnTo>
                <a:lnTo>
                  <a:pt x="0" y="1451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77765" y="1883886"/>
            <a:ext cx="9410235" cy="6078188"/>
          </a:xfrm>
          <a:custGeom>
            <a:avLst/>
            <a:gdLst/>
            <a:ahLst/>
            <a:cxnLst/>
            <a:rect r="r" b="b" t="t" l="l"/>
            <a:pathLst>
              <a:path h="6078188" w="9410235">
                <a:moveTo>
                  <a:pt x="0" y="0"/>
                </a:moveTo>
                <a:lnTo>
                  <a:pt x="9410235" y="0"/>
                </a:lnTo>
                <a:lnTo>
                  <a:pt x="9410235" y="6078188"/>
                </a:lnTo>
                <a:lnTo>
                  <a:pt x="0" y="6078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63" t="-2962" r="-1218" b="-764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7082" y="619488"/>
            <a:ext cx="8226023" cy="8867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39"/>
              </a:lnSpc>
            </a:pPr>
            <a:r>
              <a:rPr lang="en-US" sz="4528">
                <a:solidFill>
                  <a:srgbClr val="FF31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Heart attacks</a:t>
            </a:r>
            <a:r>
              <a:rPr lang="en-US" sz="45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alone caused </a:t>
            </a:r>
            <a:r>
              <a:rPr lang="en-US" b="true" sz="45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17.45%</a:t>
            </a:r>
            <a:r>
              <a:rPr lang="en-US" sz="45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all deaths in 2022; combined with other heart diseases (~3.7%), cardiovascular issues made up </a:t>
            </a:r>
            <a:r>
              <a:rPr lang="en-US" b="true" sz="45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21.1%</a:t>
            </a:r>
            <a:r>
              <a:rPr lang="en-US" sz="45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total deaths .and According to the latest WHO data published in 2020 </a:t>
            </a:r>
            <a:r>
              <a:rPr lang="en-US" sz="4528">
                <a:solidFill>
                  <a:srgbClr val="FF31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Coronary Heart Disease </a:t>
            </a:r>
            <a:r>
              <a:rPr lang="en-US" sz="45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Deaths in Bangladesh reached 108,528 or </a:t>
            </a:r>
            <a:r>
              <a:rPr lang="en-US" b="true" sz="452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15.16%</a:t>
            </a:r>
            <a:r>
              <a:rPr lang="en-US" sz="452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total deaths.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8537" y="6341484"/>
            <a:ext cx="5329733" cy="1540777"/>
          </a:xfrm>
          <a:custGeom>
            <a:avLst/>
            <a:gdLst/>
            <a:ahLst/>
            <a:cxnLst/>
            <a:rect r="r" b="b" t="t" l="l"/>
            <a:pathLst>
              <a:path h="1540777" w="5329733">
                <a:moveTo>
                  <a:pt x="0" y="0"/>
                </a:moveTo>
                <a:lnTo>
                  <a:pt x="5329733" y="0"/>
                </a:lnTo>
                <a:lnTo>
                  <a:pt x="5329733" y="1540778"/>
                </a:lnTo>
                <a:lnTo>
                  <a:pt x="0" y="154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7782" y="3663571"/>
            <a:ext cx="5329733" cy="1540777"/>
          </a:xfrm>
          <a:custGeom>
            <a:avLst/>
            <a:gdLst/>
            <a:ahLst/>
            <a:cxnLst/>
            <a:rect r="r" b="b" t="t" l="l"/>
            <a:pathLst>
              <a:path h="1540777" w="5329733">
                <a:moveTo>
                  <a:pt x="0" y="0"/>
                </a:moveTo>
                <a:lnTo>
                  <a:pt x="5329733" y="0"/>
                </a:lnTo>
                <a:lnTo>
                  <a:pt x="5329733" y="1540777"/>
                </a:lnTo>
                <a:lnTo>
                  <a:pt x="0" y="15407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60230" y="652625"/>
            <a:ext cx="3300055" cy="101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What if   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7782" y="3833216"/>
            <a:ext cx="5028023" cy="108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 had an app that could look at your ecg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511130"/>
            <a:ext cx="4269606" cy="108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406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Warn you before any real danger happens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922014" y="2821386"/>
            <a:ext cx="5826437" cy="1684370"/>
          </a:xfrm>
          <a:custGeom>
            <a:avLst/>
            <a:gdLst/>
            <a:ahLst/>
            <a:cxnLst/>
            <a:rect r="r" b="b" t="t" l="l"/>
            <a:pathLst>
              <a:path h="1684370" w="5826437">
                <a:moveTo>
                  <a:pt x="0" y="0"/>
                </a:moveTo>
                <a:lnTo>
                  <a:pt x="5826437" y="0"/>
                </a:lnTo>
                <a:lnTo>
                  <a:pt x="5826437" y="1684370"/>
                </a:lnTo>
                <a:lnTo>
                  <a:pt x="0" y="1684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54175" y="3062828"/>
            <a:ext cx="5798133" cy="1087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 you an accurate analysis of your heart condition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5677515" y="2517335"/>
            <a:ext cx="5374026" cy="5374026"/>
            <a:chOff x="0" y="0"/>
            <a:chExt cx="14840029" cy="148400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769EB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3A567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-26048" t="0" r="-26048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125871" y="5680531"/>
            <a:ext cx="5826437" cy="1684370"/>
          </a:xfrm>
          <a:custGeom>
            <a:avLst/>
            <a:gdLst/>
            <a:ahLst/>
            <a:cxnLst/>
            <a:rect r="r" b="b" t="t" l="l"/>
            <a:pathLst>
              <a:path h="1684370" w="5826437">
                <a:moveTo>
                  <a:pt x="0" y="0"/>
                </a:moveTo>
                <a:lnTo>
                  <a:pt x="5826437" y="0"/>
                </a:lnTo>
                <a:lnTo>
                  <a:pt x="5826437" y="1684370"/>
                </a:lnTo>
                <a:lnTo>
                  <a:pt x="0" y="1684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61547" y="5629091"/>
            <a:ext cx="3747372" cy="1715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2"/>
              </a:lnSpc>
            </a:pPr>
            <a:r>
              <a:rPr lang="en-US" sz="255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Detecting Coronary Artery Diseases and Heart Attack </a:t>
            </a:r>
          </a:p>
          <a:p>
            <a:pPr algn="ctr">
              <a:lnSpc>
                <a:spcPts val="26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113643" y="-2007740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5"/>
                </a:lnTo>
                <a:lnTo>
                  <a:pt x="0" y="14514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88636" y="1360981"/>
            <a:ext cx="13340215" cy="825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4"/>
              </a:lnSpc>
              <a:spcBef>
                <a:spcPct val="0"/>
              </a:spcBef>
            </a:pPr>
            <a:r>
              <a:rPr lang="en-US" sz="4631">
                <a:solidFill>
                  <a:srgbClr val="C1FF72"/>
                </a:solidFill>
                <a:latin typeface="Bodoni FLF"/>
                <a:ea typeface="Bodoni FLF"/>
                <a:cs typeface="Bodoni FLF"/>
                <a:sym typeface="Bodoni FLF"/>
              </a:rPr>
              <a:t>So You Already Understand  What are we going to do?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65982" y="3120670"/>
            <a:ext cx="18691098" cy="2421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             DETECTING  </a:t>
            </a:r>
            <a:r>
              <a:rPr lang="en-US" b="true" sz="454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CORONAR</a:t>
            </a:r>
            <a:r>
              <a:rPr lang="en-US" b="true" sz="454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Y ARTERY DISEASES AND </a:t>
            </a:r>
          </a:p>
          <a:p>
            <a:pPr algn="l">
              <a:lnSpc>
                <a:spcPts val="6356"/>
              </a:lnSpc>
              <a:spcBef>
                <a:spcPct val="0"/>
              </a:spcBef>
            </a:pPr>
            <a:r>
              <a:rPr lang="en-US" b="true" sz="454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                      </a:t>
            </a:r>
            <a:r>
              <a:rPr lang="en-US" b="true" sz="4540">
                <a:solidFill>
                  <a:srgbClr val="FFFFFF"/>
                </a:solidFill>
                <a:latin typeface="Bodoni FLF Bold"/>
                <a:ea typeface="Bodoni FLF Bold"/>
                <a:cs typeface="Bodoni FLF Bold"/>
                <a:sym typeface="Bodoni FLF Bold"/>
              </a:rPr>
              <a:t>HEART ATTACK  THROUGH ECG</a:t>
            </a:r>
          </a:p>
          <a:p>
            <a:pPr algn="ctr">
              <a:lnSpc>
                <a:spcPts val="6356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266752" y="6476773"/>
            <a:ext cx="5151715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MD:Saif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 ISlam-2132105642</a:t>
            </a:r>
          </a:p>
        </p:txBody>
      </p:sp>
      <p:sp>
        <p:nvSpPr>
          <p:cNvPr name="AutoShape 7" id="7"/>
          <p:cNvSpPr/>
          <p:nvPr/>
        </p:nvSpPr>
        <p:spPr>
          <a:xfrm>
            <a:off x="8958743" y="6600598"/>
            <a:ext cx="0" cy="2161481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0499020" y="6356599"/>
            <a:ext cx="582787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Istiak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Ahmed Moyen-2131580642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8636" y="7197993"/>
            <a:ext cx="4647367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S.M Karim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ul-22126886542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99020" y="7197993"/>
            <a:ext cx="4775002" cy="604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Rai</a:t>
            </a: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yan Ahmed-2221931042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42796" y="1957823"/>
            <a:ext cx="5832515" cy="3911896"/>
          </a:xfrm>
          <a:custGeom>
            <a:avLst/>
            <a:gdLst/>
            <a:ahLst/>
            <a:cxnLst/>
            <a:rect r="r" b="b" t="t" l="l"/>
            <a:pathLst>
              <a:path h="3911896" w="5832515">
                <a:moveTo>
                  <a:pt x="0" y="0"/>
                </a:moveTo>
                <a:lnTo>
                  <a:pt x="5832516" y="0"/>
                </a:lnTo>
                <a:lnTo>
                  <a:pt x="5832516" y="3911897"/>
                </a:lnTo>
                <a:lnTo>
                  <a:pt x="0" y="3911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2" r="0" b="-19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22278" y="3351129"/>
            <a:ext cx="5659097" cy="3795584"/>
          </a:xfrm>
          <a:custGeom>
            <a:avLst/>
            <a:gdLst/>
            <a:ahLst/>
            <a:cxnLst/>
            <a:rect r="r" b="b" t="t" l="l"/>
            <a:pathLst>
              <a:path h="3795584" w="5659097">
                <a:moveTo>
                  <a:pt x="0" y="0"/>
                </a:moveTo>
                <a:lnTo>
                  <a:pt x="5659097" y="0"/>
                </a:lnTo>
                <a:lnTo>
                  <a:pt x="5659097" y="3795584"/>
                </a:lnTo>
                <a:lnTo>
                  <a:pt x="0" y="3795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65088" y="5653513"/>
            <a:ext cx="6099250" cy="3167124"/>
          </a:xfrm>
          <a:custGeom>
            <a:avLst/>
            <a:gdLst/>
            <a:ahLst/>
            <a:cxnLst/>
            <a:rect r="r" b="b" t="t" l="l"/>
            <a:pathLst>
              <a:path h="3167124" w="6099250">
                <a:moveTo>
                  <a:pt x="0" y="0"/>
                </a:moveTo>
                <a:lnTo>
                  <a:pt x="6099250" y="0"/>
                </a:lnTo>
                <a:lnTo>
                  <a:pt x="6099250" y="3167123"/>
                </a:lnTo>
                <a:lnTo>
                  <a:pt x="0" y="3167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24851" y="543144"/>
            <a:ext cx="6319149" cy="99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9"/>
              </a:lnSpc>
              <a:spcBef>
                <a:spcPct val="0"/>
              </a:spcBef>
            </a:pPr>
            <a:r>
              <a:rPr lang="en-US" b="true" sz="5213">
                <a:solidFill>
                  <a:srgbClr val="FDFDFD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ECG DATASET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3158" y="2359112"/>
            <a:ext cx="6916439" cy="645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PTB-XL: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5469 Myocardial Infarction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9514 Normal Patients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5235 ST/T Change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4898 Conduction Disturbance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2649 Hypertrophy</a:t>
            </a:r>
          </a:p>
          <a:p>
            <a:pPr algn="l">
              <a:lnSpc>
                <a:spcPts val="5990"/>
              </a:lnSpc>
            </a:pPr>
          </a:p>
          <a:p>
            <a:pPr algn="l">
              <a:lnSpc>
                <a:spcPts val="5990"/>
              </a:lnSpc>
            </a:pPr>
            <a:r>
              <a:rPr lang="en-US" sz="427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GU-ECG Database</a:t>
            </a:r>
            <a:r>
              <a:rPr lang="en-US" sz="427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l" marL="718487" indent="-359244" lvl="1">
              <a:lnSpc>
                <a:spcPts val="4659"/>
              </a:lnSpc>
              <a:buFont typeface="Arial"/>
              <a:buChar char="•"/>
            </a:pP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32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74 coronary artery disease, prone to Myocardial Infarction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557" y="1857147"/>
            <a:ext cx="7222888" cy="5746003"/>
          </a:xfrm>
          <a:custGeom>
            <a:avLst/>
            <a:gdLst/>
            <a:ahLst/>
            <a:cxnLst/>
            <a:rect r="r" b="b" t="t" l="l"/>
            <a:pathLst>
              <a:path h="5746003" w="7222888">
                <a:moveTo>
                  <a:pt x="0" y="0"/>
                </a:moveTo>
                <a:lnTo>
                  <a:pt x="7222887" y="0"/>
                </a:lnTo>
                <a:lnTo>
                  <a:pt x="7222887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4865"/>
            <a:ext cx="5108199" cy="112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32"/>
              </a:lnSpc>
            </a:pPr>
            <a:r>
              <a:rPr lang="en-US" sz="6594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577493" y="478295"/>
            <a:ext cx="2291283" cy="1100809"/>
            <a:chOff x="0" y="0"/>
            <a:chExt cx="3055043" cy="1467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7715" y="0"/>
              <a:ext cx="2947329" cy="1467746"/>
            </a:xfrm>
            <a:custGeom>
              <a:avLst/>
              <a:gdLst/>
              <a:ahLst/>
              <a:cxnLst/>
              <a:rect r="r" b="b" t="t" l="l"/>
              <a:pathLst>
                <a:path h="1467746" w="2947329">
                  <a:moveTo>
                    <a:pt x="0" y="0"/>
                  </a:moveTo>
                  <a:lnTo>
                    <a:pt x="2947328" y="0"/>
                  </a:lnTo>
                  <a:lnTo>
                    <a:pt x="2947328" y="1467746"/>
                  </a:lnTo>
                  <a:lnTo>
                    <a:pt x="0" y="146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6774"/>
              <a:ext cx="3055043" cy="1388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6"/>
                </a:lnSpc>
                <a:spcBef>
                  <a:spcPct val="0"/>
                </a:spcBef>
              </a:pP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ST</a:t>
              </a: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Segment Features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77493" y="4275609"/>
            <a:ext cx="2291283" cy="1100809"/>
            <a:chOff x="0" y="0"/>
            <a:chExt cx="3055043" cy="1467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07715" y="0"/>
              <a:ext cx="2947329" cy="1467746"/>
            </a:xfrm>
            <a:custGeom>
              <a:avLst/>
              <a:gdLst/>
              <a:ahLst/>
              <a:cxnLst/>
              <a:rect r="r" b="b" t="t" l="l"/>
              <a:pathLst>
                <a:path h="1467746" w="2947329">
                  <a:moveTo>
                    <a:pt x="0" y="0"/>
                  </a:moveTo>
                  <a:lnTo>
                    <a:pt x="2947328" y="0"/>
                  </a:lnTo>
                  <a:lnTo>
                    <a:pt x="2947328" y="1467746"/>
                  </a:lnTo>
                  <a:lnTo>
                    <a:pt x="0" y="146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31111"/>
              <a:ext cx="3055043" cy="1388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6"/>
                </a:lnSpc>
                <a:spcBef>
                  <a:spcPct val="0"/>
                </a:spcBef>
              </a:pP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 wave</a:t>
              </a: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Features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51574" y="442965"/>
            <a:ext cx="5989956" cy="3375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Level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Measures how much the ST segment is elevated or depressed from the baseline.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as a major indicator of heart disease, especially during myocardial infarction.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 Slope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Angle or incline of the ST segment.</a:t>
            </a:r>
          </a:p>
          <a:p>
            <a:pPr algn="l" marL="453396" indent="-226698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steep or flat slope can signal ischemia or abnormal conditions.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51574" y="4189884"/>
            <a:ext cx="6207726" cy="59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Area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Total area under the T wave, calculated using numerical integration.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Changes depending on the heart’s electrical recovery phase.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Extremum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highest or lowest point of the T wave.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Helps identify irregularities in the repolarization process.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Wave Width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Duration of the T wave.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Abnormally wide waves may reflect delayed recovery.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Wave Symmetry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Whether the wave is evenly shaped or lopsided.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Asymmetry can be a sign of damaged heart tissue.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204004" y="-2113643"/>
            <a:ext cx="10287000" cy="14514286"/>
          </a:xfrm>
          <a:custGeom>
            <a:avLst/>
            <a:gdLst/>
            <a:ahLst/>
            <a:cxnLst/>
            <a:rect r="r" b="b" t="t" l="l"/>
            <a:pathLst>
              <a:path h="14514286" w="10287000">
                <a:moveTo>
                  <a:pt x="0" y="0"/>
                </a:moveTo>
                <a:lnTo>
                  <a:pt x="10287000" y="0"/>
                </a:lnTo>
                <a:lnTo>
                  <a:pt x="10287000" y="14514286"/>
                </a:lnTo>
                <a:lnTo>
                  <a:pt x="0" y="1451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7540" y="240963"/>
            <a:ext cx="6779380" cy="5393181"/>
          </a:xfrm>
          <a:custGeom>
            <a:avLst/>
            <a:gdLst/>
            <a:ahLst/>
            <a:cxnLst/>
            <a:rect r="r" b="b" t="t" l="l"/>
            <a:pathLst>
              <a:path h="5393181" w="6779380">
                <a:moveTo>
                  <a:pt x="0" y="0"/>
                </a:moveTo>
                <a:lnTo>
                  <a:pt x="6779380" y="0"/>
                </a:lnTo>
                <a:lnTo>
                  <a:pt x="6779380" y="5393181"/>
                </a:lnTo>
                <a:lnTo>
                  <a:pt x="0" y="5393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35165" y="6127776"/>
            <a:ext cx="2291283" cy="1100809"/>
            <a:chOff x="0" y="0"/>
            <a:chExt cx="3055043" cy="146774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3857" y="0"/>
              <a:ext cx="2947329" cy="1467746"/>
            </a:xfrm>
            <a:custGeom>
              <a:avLst/>
              <a:gdLst/>
              <a:ahLst/>
              <a:cxnLst/>
              <a:rect r="r" b="b" t="t" l="l"/>
              <a:pathLst>
                <a:path h="1467746" w="2947329">
                  <a:moveTo>
                    <a:pt x="0" y="0"/>
                  </a:moveTo>
                  <a:lnTo>
                    <a:pt x="2947329" y="0"/>
                  </a:lnTo>
                  <a:lnTo>
                    <a:pt x="2947329" y="1467746"/>
                  </a:lnTo>
                  <a:lnTo>
                    <a:pt x="0" y="146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27911"/>
              <a:ext cx="3055043" cy="1388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6"/>
                </a:lnSpc>
                <a:spcBef>
                  <a:spcPct val="0"/>
                </a:spcBef>
              </a:pP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 lang="en-US" sz="29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wave Features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80011" y="6127776"/>
            <a:ext cx="2291283" cy="1100809"/>
            <a:chOff x="0" y="0"/>
            <a:chExt cx="3055043" cy="14677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47329" cy="1467746"/>
            </a:xfrm>
            <a:custGeom>
              <a:avLst/>
              <a:gdLst/>
              <a:ahLst/>
              <a:cxnLst/>
              <a:rect r="r" b="b" t="t" l="l"/>
              <a:pathLst>
                <a:path h="1467746" w="2947329">
                  <a:moveTo>
                    <a:pt x="0" y="0"/>
                  </a:moveTo>
                  <a:lnTo>
                    <a:pt x="2947329" y="0"/>
                  </a:lnTo>
                  <a:lnTo>
                    <a:pt x="2947329" y="1467746"/>
                  </a:lnTo>
                  <a:lnTo>
                    <a:pt x="0" y="146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98358"/>
              <a:ext cx="3055043" cy="12027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66"/>
                </a:lnSpc>
              </a:pPr>
              <a:r>
                <a:rPr lang="en-US" sz="25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Interval</a:t>
              </a:r>
            </a:p>
            <a:p>
              <a:pPr algn="ctr">
                <a:lnSpc>
                  <a:spcPts val="3566"/>
                </a:lnSpc>
                <a:spcBef>
                  <a:spcPct val="0"/>
                </a:spcBef>
              </a:pPr>
              <a:r>
                <a:rPr lang="en-US" sz="25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based</a:t>
              </a:r>
              <a:r>
                <a:rPr lang="en-US" sz="25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Features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35165" y="478295"/>
            <a:ext cx="2291283" cy="1100809"/>
            <a:chOff x="0" y="0"/>
            <a:chExt cx="3055043" cy="14677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3857" y="0"/>
              <a:ext cx="2947329" cy="1467746"/>
            </a:xfrm>
            <a:custGeom>
              <a:avLst/>
              <a:gdLst/>
              <a:ahLst/>
              <a:cxnLst/>
              <a:rect r="r" b="b" t="t" l="l"/>
              <a:pathLst>
                <a:path h="1467746" w="2947329">
                  <a:moveTo>
                    <a:pt x="0" y="0"/>
                  </a:moveTo>
                  <a:lnTo>
                    <a:pt x="2947329" y="0"/>
                  </a:lnTo>
                  <a:lnTo>
                    <a:pt x="2947329" y="1467746"/>
                  </a:lnTo>
                  <a:lnTo>
                    <a:pt x="0" y="146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0" y="88086"/>
              <a:ext cx="3055043" cy="12692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6"/>
                </a:lnSpc>
                <a:spcBef>
                  <a:spcPct val="0"/>
                </a:spcBef>
              </a:pPr>
              <a:r>
                <a:rPr lang="en-US" sz="26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QRS</a:t>
              </a:r>
              <a:r>
                <a:rPr lang="en-US" sz="2647">
                  <a:solidFill>
                    <a:srgbClr val="03303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complex Features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54514" y="392570"/>
            <a:ext cx="6441761" cy="5339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Duration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taken for the ventricles to depolarize.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Long durations indicate conduction delays or blocks.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QRS Area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total power of the QRS complex, calculated from area under the curve.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Useful for detecting ventricular hypertrophy.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</a:t>
            </a: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 Slope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Rate of change (rise/fall) during the QRS complex.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Abrupt or slow slopes help detect abnormal conduction.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Peak Amplitude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Height of the R wave.</a:t>
            </a:r>
          </a:p>
          <a:p>
            <a:pPr algn="l" marL="431807" indent="-215904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Reflects ventricular muscle strength.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2554514" y="6051576"/>
            <a:ext cx="6951328" cy="3112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Wave Duration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taken for atrial depolarization.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Longer durations may signal atrial enlargement.</a:t>
            </a:r>
          </a:p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 Amplitude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Height of the P wave.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Represents the strength of atrial contraction.</a:t>
            </a:r>
          </a:p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P-R Segment Level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Baseline level just before ventricular depolarization.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Shifts can indicate atrial ischemia or pericarditis.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99869" y="6051576"/>
            <a:ext cx="6951328" cy="414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RR Interval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between two successive R peaks.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Used to calculate heart rate and heart rate variability.</a:t>
            </a:r>
          </a:p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 Interval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from the start of the P wave to the start of the QRS complex.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Shows conduction time from atria to ventricles.</a:t>
            </a:r>
          </a:p>
          <a:p>
            <a:pPr algn="l">
              <a:lnSpc>
                <a:spcPts val="2754"/>
              </a:lnSpc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QT</a:t>
            </a: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Interval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 from the start of the Q wave to the end of the T wave.</a:t>
            </a:r>
          </a:p>
          <a:p>
            <a:pPr algn="l" marL="424779" indent="-212390" lvl="1">
              <a:lnSpc>
                <a:spcPts val="2754"/>
              </a:lnSpc>
              <a:buFont typeface="Arial"/>
              <a:buChar char="•"/>
            </a:pPr>
            <a:r>
              <a:rPr lang="en-US" sz="1967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Prolonged intervals may indicate arrhythmias.</a:t>
            </a:r>
          </a:p>
          <a:p>
            <a:pPr algn="l">
              <a:lnSpc>
                <a:spcPts val="2754"/>
              </a:lnSpc>
            </a:pPr>
          </a:p>
          <a:p>
            <a:pPr algn="l">
              <a:lnSpc>
                <a:spcPts val="2754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87420" y="636768"/>
            <a:ext cx="12108418" cy="5194818"/>
          </a:xfrm>
          <a:custGeom>
            <a:avLst/>
            <a:gdLst/>
            <a:ahLst/>
            <a:cxnLst/>
            <a:rect r="r" b="b" t="t" l="l"/>
            <a:pathLst>
              <a:path h="5194818" w="12108418">
                <a:moveTo>
                  <a:pt x="0" y="0"/>
                </a:moveTo>
                <a:lnTo>
                  <a:pt x="12108419" y="0"/>
                </a:lnTo>
                <a:lnTo>
                  <a:pt x="12108419" y="5194818"/>
                </a:lnTo>
                <a:lnTo>
                  <a:pt x="0" y="51948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043" r="-66524" b="-4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710" y="385551"/>
            <a:ext cx="3916861" cy="5697253"/>
          </a:xfrm>
          <a:custGeom>
            <a:avLst/>
            <a:gdLst/>
            <a:ahLst/>
            <a:cxnLst/>
            <a:rect r="r" b="b" t="t" l="l"/>
            <a:pathLst>
              <a:path h="5697253" w="3916861">
                <a:moveTo>
                  <a:pt x="0" y="0"/>
                </a:moveTo>
                <a:lnTo>
                  <a:pt x="3916861" y="0"/>
                </a:lnTo>
                <a:lnTo>
                  <a:pt x="3916861" y="5697252"/>
                </a:lnTo>
                <a:lnTo>
                  <a:pt x="0" y="5697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27832" y="7937212"/>
            <a:ext cx="3209479" cy="56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6"/>
              </a:lnSpc>
              <a:spcBef>
                <a:spcPct val="0"/>
              </a:spcBef>
            </a:pPr>
            <a:r>
              <a:rPr lang="en-US" sz="294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Your paragraph text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0924" y="6224106"/>
            <a:ext cx="15686151" cy="3492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3326" indent="-416663" lvl="1">
              <a:lnSpc>
                <a:spcPts val="5403"/>
              </a:lnSpc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the features mentioned before such as T wave, P wave, QRS complex, ST segment and Interval-based features are continuous numerical data</a:t>
            </a:r>
          </a:p>
          <a:p>
            <a:pPr algn="l" marL="833326" indent="-416663" lvl="1">
              <a:lnSpc>
                <a:spcPts val="5403"/>
              </a:lnSpc>
              <a:spcBef>
                <a:spcPct val="0"/>
              </a:spcBef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few features like gender and affected by disease will be binary numerical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DAGq5ouvfVY</dc:identifier>
  <dcterms:modified xsi:type="dcterms:W3CDTF">2011-08-01T06:04:30Z</dcterms:modified>
  <cp:revision>1</cp:revision>
  <dc:title>auxiliaryheart</dc:title>
</cp:coreProperties>
</file>